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Bebas Neu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BebasNeue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datasets/nasa/near-earth-comet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d9645cc5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4d9645cc50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d9645cc5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4d9645cc50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d953c588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https://www.kaggle.com/datasets/nasa/near-earth-comets</a:t>
            </a:r>
            <a:endParaRPr/>
          </a:p>
        </p:txBody>
      </p:sp>
      <p:sp>
        <p:nvSpPr>
          <p:cNvPr id="117" name="Google Shape;117;g34d953c588f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d953c588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4d953c588f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d9645cc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4d9645cc5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d9645cc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4d9645cc5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d953c588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4d953c588f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2156725" y="585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12" name="Google Shape;12;p3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13" name="Google Shape;13;p3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" name="Google Shape;14;p3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15" name="Google Shape;15;p3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3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" name="Google Shape;18;p3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181600" y="5231200"/>
            <a:ext cx="82296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22" name="Google Shape;22;p4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" name="Google Shape;23;p4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24" name="Google Shape;24;p4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" name="Google Shape;25;p4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" name="Google Shape;27;p4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2147263" y="68114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grpSp>
        <p:nvGrpSpPr>
          <p:cNvPr id="32" name="Google Shape;32;p5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33" name="Google Shape;33;p5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" name="Google Shape;34;p5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35" name="Google Shape;35;p5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" name="Google Shape;36;p5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" name="Google Shape;38;p5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" type="body"/>
          </p:nvPr>
        </p:nvSpPr>
        <p:spPr>
          <a:xfrm>
            <a:off x="2209650" y="5182025"/>
            <a:ext cx="4697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7455524" y="5120150"/>
            <a:ext cx="4697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" name="Google Shape;43;p6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44" name="Google Shape;44;p6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" name="Google Shape;45;p6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46" name="Google Shape;46;p6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" name="Google Shape;47;p6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" name="Google Shape;49;p6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112050" y="4907675"/>
            <a:ext cx="48570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7146398" y="4907675"/>
            <a:ext cx="4858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" name="Google Shape;54;p7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55" name="Google Shape;55;p7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" name="Google Shape;58;p7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" name="Google Shape;60;p7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" name="Google Shape;63;p8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64" name="Google Shape;64;p8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66" name="Google Shape;66;p8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" name="Google Shape;67;p8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" name="Google Shape;69;p8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idx="1" type="body"/>
          </p:nvPr>
        </p:nvSpPr>
        <p:spPr>
          <a:xfrm>
            <a:off x="7458825" y="5019500"/>
            <a:ext cx="70059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6195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6195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indent="-36195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indent="-36195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indent="-36195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indent="-36195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indent="-36195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indent="-36195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2092550" y="5171000"/>
            <a:ext cx="50016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9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75" name="Google Shape;75;p9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6" name="Google Shape;76;p9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77" name="Google Shape;77;p9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8" name="Google Shape;78;p9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79" name="Google Shape;79;p9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" name="Google Shape;80;p9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ctrTitle"/>
          </p:nvPr>
        </p:nvSpPr>
        <p:spPr>
          <a:xfrm>
            <a:off x="783400" y="2395450"/>
            <a:ext cx="1382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/>
          <p:nvPr>
            <p:ph idx="2" type="pic"/>
          </p:nvPr>
        </p:nvSpPr>
        <p:spPr>
          <a:xfrm>
            <a:off x="9763846" y="5308025"/>
            <a:ext cx="3780600" cy="28356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2202213" y="55470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/>
        </p:txBody>
      </p:sp>
      <p:grpSp>
        <p:nvGrpSpPr>
          <p:cNvPr id="85" name="Google Shape;85;p10"/>
          <p:cNvGrpSpPr/>
          <p:nvPr/>
        </p:nvGrpSpPr>
        <p:grpSpPr>
          <a:xfrm>
            <a:off x="0" y="742490"/>
            <a:ext cx="18288000" cy="869782"/>
            <a:chOff x="0" y="0"/>
            <a:chExt cx="24384000" cy="1159709"/>
          </a:xfrm>
        </p:grpSpPr>
        <p:sp>
          <p:nvSpPr>
            <p:cNvPr id="86" name="Google Shape;86;p10"/>
            <p:cNvSpPr/>
            <p:nvPr/>
          </p:nvSpPr>
          <p:spPr>
            <a:xfrm>
              <a:off x="1371600" y="0"/>
              <a:ext cx="763227" cy="763227"/>
            </a:xfrm>
            <a:custGeom>
              <a:rect b="b" l="l" r="r" t="t"/>
              <a:pathLst>
                <a:path extrusionOk="0" h="763227" w="763227">
                  <a:moveTo>
                    <a:pt x="0" y="0"/>
                  </a:moveTo>
                  <a:lnTo>
                    <a:pt x="763227" y="0"/>
                  </a:lnTo>
                  <a:lnTo>
                    <a:pt x="763227" y="763227"/>
                  </a:lnTo>
                  <a:lnTo>
                    <a:pt x="0" y="763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0"/>
            <p:cNvSpPr txBox="1"/>
            <p:nvPr/>
          </p:nvSpPr>
          <p:spPr>
            <a:xfrm>
              <a:off x="2336092" y="78162"/>
              <a:ext cx="243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COMPANY NAME</a:t>
              </a:r>
              <a:endParaRPr/>
            </a:p>
          </p:txBody>
        </p:sp>
        <p:cxnSp>
          <p:nvCxnSpPr>
            <p:cNvPr id="88" name="Google Shape;88;p10"/>
            <p:cNvCxnSpPr/>
            <p:nvPr/>
          </p:nvCxnSpPr>
          <p:spPr>
            <a:xfrm>
              <a:off x="0" y="1159709"/>
              <a:ext cx="243840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9" name="Google Shape;89;p10"/>
          <p:cNvSpPr txBox="1"/>
          <p:nvPr/>
        </p:nvSpPr>
        <p:spPr>
          <a:xfrm>
            <a:off x="15480152" y="588480"/>
            <a:ext cx="193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latin typeface="Bebas Neue"/>
                <a:ea typeface="Bebas Neue"/>
                <a:cs typeface="Bebas Neue"/>
                <a:sym typeface="Bebas Neue"/>
              </a:rPr>
              <a:t>PRESENTATION</a:t>
            </a: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7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TEMPLATE</a:t>
            </a:r>
            <a:endParaRPr/>
          </a:p>
        </p:txBody>
      </p:sp>
      <p:cxnSp>
        <p:nvCxnSpPr>
          <p:cNvPr id="90" name="Google Shape;90;p10"/>
          <p:cNvCxnSpPr/>
          <p:nvPr/>
        </p:nvCxnSpPr>
        <p:spPr>
          <a:xfrm>
            <a:off x="10736199" y="9239250"/>
            <a:ext cx="6492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" name="Google Shape;91;p10"/>
          <p:cNvSpPr txBox="1"/>
          <p:nvPr/>
        </p:nvSpPr>
        <p:spPr>
          <a:xfrm>
            <a:off x="15480152" y="8224510"/>
            <a:ext cx="17484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37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9400" y="2486750"/>
            <a:ext cx="13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Bebas Neue"/>
              <a:buNone/>
              <a:defRPr i="0" sz="10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00" y="4918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•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-3619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–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-3619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•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-3619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–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-3619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»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-3619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•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-3619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•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-3619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•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-3619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Char char="•"/>
              <a:defRPr i="0" sz="2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hyperlink" Target="https://en.wikipedia.org/wiki/Epoch_(astronomy)" TargetMode="External"/><Relationship Id="rId6" Type="http://schemas.openxmlformats.org/officeDocument/2006/relationships/hyperlink" Target="https://en.wikipedia.org/wiki/Orbital_eccentricit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1028700" y="850925"/>
            <a:ext cx="995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Bebas Neue"/>
                <a:ea typeface="Bebas Neue"/>
                <a:cs typeface="Bebas Neue"/>
                <a:sym typeface="Bebas Neue"/>
              </a:rPr>
              <a:t>Near Earth</a:t>
            </a:r>
            <a:r>
              <a:rPr b="0" i="0" lang="en-US" sz="80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80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Bebas Neue"/>
                <a:ea typeface="Bebas Neue"/>
                <a:cs typeface="Bebas Neue"/>
                <a:sym typeface="Bebas Neue"/>
              </a:rPr>
              <a:t>Comet</a:t>
            </a:r>
            <a:endParaRPr sz="8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Bebas Neue"/>
                <a:ea typeface="Bebas Neue"/>
                <a:cs typeface="Bebas Neue"/>
                <a:sym typeface="Bebas Neue"/>
              </a:rPr>
              <a:t>Simulator</a:t>
            </a:r>
            <a:r>
              <a:rPr b="0" i="0" lang="en-US" sz="80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8000"/>
          </a:p>
        </p:txBody>
      </p:sp>
      <p:sp>
        <p:nvSpPr>
          <p:cNvPr id="97" name="Google Shape;97;p11"/>
          <p:cNvSpPr txBox="1"/>
          <p:nvPr/>
        </p:nvSpPr>
        <p:spPr>
          <a:xfrm>
            <a:off x="11672100" y="8255425"/>
            <a:ext cx="5491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Bebas Neue"/>
                <a:ea typeface="Bebas Neue"/>
                <a:cs typeface="Bebas Neue"/>
                <a:sym typeface="Bebas Neue"/>
              </a:rPr>
              <a:t>Sareena Mann</a:t>
            </a:r>
            <a:endParaRPr sz="6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Bebas Neue"/>
                <a:ea typeface="Bebas Neue"/>
                <a:cs typeface="Bebas Neue"/>
                <a:sym typeface="Bebas Neue"/>
              </a:rPr>
              <a:t>Python Decal, Sp 25</a:t>
            </a:r>
            <a:endParaRPr sz="60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3806225"/>
            <a:ext cx="4546276" cy="592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761" y="850925"/>
            <a:ext cx="10461139" cy="69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648" y="618525"/>
            <a:ext cx="4545000" cy="9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1028700" y="618518"/>
            <a:ext cx="73782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How it works</a:t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1028700" y="2510522"/>
            <a:ext cx="8025000" cy="6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Works similar to the previous animation feature, except another “guessed” orbit 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perturbing orbital elements.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Perturbs elements randomly (e.g., e_guess = e * (1 ± random)), ensuring valid values (e.g., e &lt; 1, q &gt; 0.01).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I graphed both orbits and compared them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Comparison: 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compare_orbits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every AU time step: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A residual is plotted (outputted graph)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of the actual v guessed parameter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of the chi square, std residual, mean residual, etc between the two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0" title="Screenshot 2025-04-19 at 4.21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0576" y="4162575"/>
            <a:ext cx="7677649" cy="56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/>
        </p:nvSpPr>
        <p:spPr>
          <a:xfrm>
            <a:off x="1513050" y="1006966"/>
            <a:ext cx="61179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Github</a:t>
            </a:r>
            <a:endParaRPr/>
          </a:p>
        </p:txBody>
      </p:sp>
      <p:pic>
        <p:nvPicPr>
          <p:cNvPr id="176" name="Google Shape;176;p21" title="Screenshot 2025-04-19 at 4.27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025" y="512681"/>
            <a:ext cx="9354275" cy="92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1513050" y="1006966"/>
            <a:ext cx="61179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/>
        </p:nvSpPr>
        <p:spPr>
          <a:xfrm>
            <a:off x="9342250" y="2528800"/>
            <a:ext cx="8179500" cy="56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68178" lvl="1" marL="1136356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63"/>
              <a:buFont typeface="Bebas Neue"/>
              <a:buAutoNum type="arabicPeriod"/>
            </a:pPr>
            <a:r>
              <a:rPr lang="en-US" sz="5263">
                <a:latin typeface="Bebas Neue"/>
                <a:ea typeface="Bebas Neue"/>
                <a:cs typeface="Bebas Neue"/>
                <a:sym typeface="Bebas Neue"/>
              </a:rPr>
              <a:t>Defining a Near Earth comet</a:t>
            </a:r>
            <a:endParaRPr/>
          </a:p>
          <a:p>
            <a:pPr indent="-568179" lvl="1" marL="1136356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63"/>
              <a:buFont typeface="Bebas Neue"/>
              <a:buAutoNum type="arabicPeriod"/>
            </a:pPr>
            <a:r>
              <a:rPr lang="en-US" sz="5263">
                <a:latin typeface="Bebas Neue"/>
                <a:ea typeface="Bebas Neue"/>
                <a:cs typeface="Bebas Neue"/>
                <a:sym typeface="Bebas Neue"/>
              </a:rPr>
              <a:t>data used</a:t>
            </a:r>
            <a:endParaRPr sz="5263">
              <a:latin typeface="Bebas Neue"/>
              <a:ea typeface="Bebas Neue"/>
              <a:cs typeface="Bebas Neue"/>
              <a:sym typeface="Bebas Neue"/>
            </a:endParaRPr>
          </a:p>
          <a:p>
            <a:pPr indent="-568178" lvl="1" marL="1136356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SzPts val="5263"/>
              <a:buFont typeface="Bebas Neue"/>
              <a:buAutoNum type="arabicPeriod"/>
            </a:pPr>
            <a:r>
              <a:rPr lang="en-US" sz="5263">
                <a:latin typeface="Bebas Neue"/>
                <a:ea typeface="Bebas Neue"/>
                <a:cs typeface="Bebas Neue"/>
                <a:sym typeface="Bebas Neue"/>
              </a:rPr>
              <a:t>GUI</a:t>
            </a:r>
            <a:endParaRPr sz="5263">
              <a:latin typeface="Bebas Neue"/>
              <a:ea typeface="Bebas Neue"/>
              <a:cs typeface="Bebas Neue"/>
              <a:sym typeface="Bebas Neue"/>
            </a:endParaRPr>
          </a:p>
          <a:p>
            <a:pPr indent="-568179" lvl="1" marL="1136356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63"/>
              <a:buFont typeface="Bebas Neue"/>
              <a:buAutoNum type="arabicPeriod"/>
            </a:pPr>
            <a:r>
              <a:rPr lang="en-US" sz="5263">
                <a:latin typeface="Bebas Neue"/>
                <a:ea typeface="Bebas Neue"/>
                <a:cs typeface="Bebas Neue"/>
                <a:sym typeface="Bebas Neue"/>
              </a:rPr>
              <a:t>Animation Feature </a:t>
            </a:r>
            <a:endParaRPr sz="5263">
              <a:latin typeface="Bebas Neue"/>
              <a:ea typeface="Bebas Neue"/>
              <a:cs typeface="Bebas Neue"/>
              <a:sym typeface="Bebas Neue"/>
            </a:endParaRPr>
          </a:p>
          <a:p>
            <a:pPr indent="-568179" lvl="1" marL="1136356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63"/>
              <a:buFont typeface="Bebas Neue"/>
              <a:buAutoNum type="arabicPeriod"/>
            </a:pPr>
            <a:r>
              <a:rPr lang="en-US" sz="5263">
                <a:latin typeface="Bebas Neue"/>
                <a:ea typeface="Bebas Neue"/>
                <a:cs typeface="Bebas Neue"/>
                <a:sym typeface="Bebas Neue"/>
              </a:rPr>
              <a:t>Guess orbit Feature</a:t>
            </a:r>
            <a:endParaRPr/>
          </a:p>
          <a:p>
            <a:pPr indent="-568179" lvl="1" marL="1136356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SzPts val="5263"/>
              <a:buFont typeface="Bebas Neue"/>
              <a:buAutoNum type="arabicPeriod"/>
            </a:pPr>
            <a:r>
              <a:rPr lang="en-US" sz="5263"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/>
          </a:p>
        </p:txBody>
      </p:sp>
      <p:sp>
        <p:nvSpPr>
          <p:cNvPr id="105" name="Google Shape;105;p12"/>
          <p:cNvSpPr txBox="1"/>
          <p:nvPr/>
        </p:nvSpPr>
        <p:spPr>
          <a:xfrm>
            <a:off x="718750" y="2082296"/>
            <a:ext cx="86235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14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/>
          </a:p>
        </p:txBody>
      </p:sp>
      <p:pic>
        <p:nvPicPr>
          <p:cNvPr id="106" name="Google Shape;1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3972395"/>
            <a:ext cx="8448799" cy="422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/>
        </p:nvSpPr>
        <p:spPr>
          <a:xfrm>
            <a:off x="1028700" y="840625"/>
            <a:ext cx="127056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Near Earth comets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1028700" y="2750550"/>
            <a:ext cx="120456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Defined as: comets with “short orbital period (less than 200 years) and perihelion distances less that 1.3 astronomical units” (UN Office of Outer Space Affairs)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1.3 AU is 130% of the average distance between the Earth and the Sun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600" y="643775"/>
            <a:ext cx="4564899" cy="91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4125425"/>
            <a:ext cx="6412991" cy="5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/>
        </p:nvSpPr>
        <p:spPr>
          <a:xfrm>
            <a:off x="1028700" y="2271793"/>
            <a:ext cx="73782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Data used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1028700" y="3826325"/>
            <a:ext cx="86310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NASA tracks 15,000 near Earth objects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160 of these objects are comets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Therefore, I first had to filter the data to only include comets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650" y="2507675"/>
            <a:ext cx="7378200" cy="7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99" y="464250"/>
            <a:ext cx="4683001" cy="93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17056634" y="5616589"/>
            <a:ext cx="2546383" cy="2546383"/>
          </a:xfrm>
          <a:custGeom>
            <a:rect b="b" l="l" r="r" t="t"/>
            <a:pathLst>
              <a:path extrusionOk="0" h="2546383" w="2546383">
                <a:moveTo>
                  <a:pt x="0" y="0"/>
                </a:moveTo>
                <a:lnTo>
                  <a:pt x="2546382" y="0"/>
                </a:lnTo>
                <a:lnTo>
                  <a:pt x="2546382" y="2546382"/>
                </a:lnTo>
                <a:lnTo>
                  <a:pt x="0" y="2546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5"/>
          <p:cNvSpPr txBox="1"/>
          <p:nvPr/>
        </p:nvSpPr>
        <p:spPr>
          <a:xfrm>
            <a:off x="6021650" y="564525"/>
            <a:ext cx="10809600" cy="9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Dataset Included: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Object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the name of the object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Epoch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the </a:t>
            </a:r>
            <a:r>
              <a:rPr lang="en-US" sz="2100">
                <a:solidFill>
                  <a:srgbClr val="202124"/>
                </a:solidFill>
                <a:highlight>
                  <a:srgbClr val="EEF0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epoch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 for the comet, in TDB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TP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time of perihelion passage, in TDB; this is the time when the comet was closest to the Sun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the </a:t>
            </a:r>
            <a:r>
              <a:rPr lang="en-US" sz="2100">
                <a:solidFill>
                  <a:srgbClr val="202124"/>
                </a:solidFill>
                <a:highlight>
                  <a:srgbClr val="EEF0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orbital eccentricity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 of the comet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Inclination of the orbit with respect to the ecliptic plane and the equinox of J2000 (J2000-Ecliptic), in degrees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Argument of perihelion (J2000-Ecliptic), in degrees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Longitude of the ascending node (J2000-Ecliptic), in degrees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comet's distance at perihelion, in AU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comet's distance at aphelion, in AU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100">
                <a:solidFill>
                  <a:srgbClr val="3C4043"/>
                </a:solidFill>
                <a:highlight>
                  <a:srgbClr val="EEF0FF"/>
                </a:highlight>
                <a:latin typeface="Montserrat"/>
                <a:ea typeface="Montserrat"/>
                <a:cs typeface="Montserrat"/>
                <a:sym typeface="Montserrat"/>
              </a:rPr>
              <a:t>: orbital period, in Julian years</a:t>
            </a:r>
            <a:endParaRPr sz="2100">
              <a:solidFill>
                <a:srgbClr val="3C4043"/>
              </a:solidFill>
              <a:highlight>
                <a:srgbClr val="EEF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A1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Non-gravitational force parameter A1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A2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Non-gravitational force parameter A2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A3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Non-gravitational force parameter A3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MOID (AU)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Minimum orbit intersection distance (the minimum distance between the osculating orbits of the NEO and the Earth)</a:t>
            </a:r>
            <a:endParaRPr sz="2100">
              <a:solidFill>
                <a:srgbClr val="3C4043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100"/>
              <a:buChar char="●"/>
            </a:pPr>
            <a:r>
              <a:rPr b="1"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ref</a:t>
            </a:r>
            <a:r>
              <a:rPr lang="en-US" sz="2100">
                <a:solidFill>
                  <a:srgbClr val="3C4043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: Orbital solution reference</a:t>
            </a:r>
            <a:endParaRPr sz="2100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/>
        </p:nvSpPr>
        <p:spPr>
          <a:xfrm>
            <a:off x="1028700" y="2271793"/>
            <a:ext cx="73782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THe Gui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1028700" y="3826325"/>
            <a:ext cx="86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Tkinter (Python gui library)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6" title="Screenshot 2025-04-19 at 3.49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22" y="3125425"/>
            <a:ext cx="11795077" cy="65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954925" y="660950"/>
            <a:ext cx="7920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Bebas Neue"/>
                <a:ea typeface="Bebas Neue"/>
                <a:cs typeface="Bebas Neue"/>
                <a:sym typeface="Bebas Neue"/>
              </a:rPr>
              <a:t>Animation Feature</a:t>
            </a:r>
            <a:endParaRPr sz="10000"/>
          </a:p>
        </p:txBody>
      </p:sp>
      <p:sp>
        <p:nvSpPr>
          <p:cNvPr id="141" name="Google Shape;141;p17"/>
          <p:cNvSpPr txBox="1"/>
          <p:nvPr/>
        </p:nvSpPr>
        <p:spPr>
          <a:xfrm>
            <a:off x="954926" y="2200250"/>
            <a:ext cx="79203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Enter a comet (I render information from the data file into a scrollable table) or click “Generate Random Comet”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A pop animation of the comet’s actual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orbit will appear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7" title="Screenshot 2025-04-19 at 3.49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25" y="4592850"/>
            <a:ext cx="9286810" cy="51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 flipH="1" rot="10800000">
            <a:off x="3884850" y="5554900"/>
            <a:ext cx="1374300" cy="2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4" name="Google Shape;144;p17" title="Screenshot 2025-04-19 at 3.56.3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3818" y="4592850"/>
            <a:ext cx="6861806" cy="50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648" y="618525"/>
            <a:ext cx="4545000" cy="9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1028700" y="618518"/>
            <a:ext cx="73782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4">
                <a:latin typeface="Bebas Neue"/>
                <a:ea typeface="Bebas Neue"/>
                <a:cs typeface="Bebas Neue"/>
                <a:sym typeface="Bebas Neue"/>
              </a:rPr>
              <a:t>How it works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1028700" y="2510522"/>
            <a:ext cx="8025000" cy="5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Computes comet positions using Kepler’s equation and orbital elements (eccentricity, semi-major axis, inclination, etc.)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100">
                <a:latin typeface="Montserrat"/>
                <a:ea typeface="Montserrat"/>
                <a:cs typeface="Montserrat"/>
                <a:sym typeface="Montserrat"/>
              </a:rPr>
              <a:t>2D: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Computed: Object’s semi major axis, mean </a:t>
            </a: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anomaly</a:t>
            </a: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 as a function of time, eccentric anomaly, true anomaly, radial distance as a function of time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100">
                <a:latin typeface="Montserrat"/>
                <a:ea typeface="Montserrat"/>
                <a:cs typeface="Montserrat"/>
                <a:sym typeface="Montserrat"/>
              </a:rPr>
              <a:t>2D → 3D: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Projected 2D plane onto 3D space using the inclination and argument of perihelion (given in data)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100">
                <a:latin typeface="Montserrat"/>
                <a:ea typeface="Montserrat"/>
                <a:cs typeface="Montserrat"/>
                <a:sym typeface="Montserrat"/>
              </a:rPr>
              <a:t>To Animate: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Plotted points/updated frame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18" title="Screenshot 2025-04-19 at 4.17.2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4553" y="4574291"/>
            <a:ext cx="7045850" cy="52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/>
        </p:nvSpPr>
        <p:spPr>
          <a:xfrm>
            <a:off x="926650" y="881075"/>
            <a:ext cx="7920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Bebas Neue"/>
                <a:ea typeface="Bebas Neue"/>
                <a:cs typeface="Bebas Neue"/>
                <a:sym typeface="Bebas Neue"/>
              </a:rPr>
              <a:t>Guess orbit Feature</a:t>
            </a:r>
            <a:endParaRPr sz="9000"/>
          </a:p>
        </p:txBody>
      </p:sp>
      <p:sp>
        <p:nvSpPr>
          <p:cNvPr id="158" name="Google Shape;158;p19"/>
          <p:cNvSpPr txBox="1"/>
          <p:nvPr/>
        </p:nvSpPr>
        <p:spPr>
          <a:xfrm>
            <a:off x="1028700" y="2449275"/>
            <a:ext cx="7382400" cy="4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Enter a comet (I render information from the data file into a scrollable table) or click “Generate Random Comet”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Generates an actual orbit and a "guessed" orbit by perturbing orbital elements.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Perturbs elements randomly (e.g., e_guess = e * (1 ± random)), ensuring valid values (e.g., e &lt; 1, q &gt; 0.01).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Then compares the actual &amp; Guessed Orbits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9" title="Screenshot 2025-04-19 at 3.49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0076" y="881087"/>
            <a:ext cx="8124698" cy="45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 flipH="1" rot="10800000">
            <a:off x="11294825" y="1970600"/>
            <a:ext cx="1374300" cy="2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1" name="Google Shape;161;p19" title="Screenshot 2025-04-19 at 3.54.2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7675" y="5939000"/>
            <a:ext cx="6009487" cy="396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title="Screenshot 2025-04-19 at 3.55.0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6995875"/>
            <a:ext cx="4185626" cy="29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 Market Analysis   ">
  <a:themeElements>
    <a:clrScheme name="Office">
      <a:dk1>
        <a:srgbClr val="000000"/>
      </a:dk1>
      <a:lt1>
        <a:srgbClr val="FFFFFF"/>
      </a:lt1>
      <a:dk2>
        <a:srgbClr val="FFFEF3"/>
      </a:dk2>
      <a:lt2>
        <a:srgbClr val="888888"/>
      </a:lt2>
      <a:accent1>
        <a:srgbClr val="FFFFFF"/>
      </a:accent1>
      <a:accent2>
        <a:srgbClr val="FFFEF3"/>
      </a:accent2>
      <a:accent3>
        <a:srgbClr val="888888"/>
      </a:accent3>
      <a:accent4>
        <a:srgbClr val="FFFFFF"/>
      </a:accent4>
      <a:accent5>
        <a:srgbClr val="FFFEF3"/>
      </a:accent5>
      <a:accent6>
        <a:srgbClr val="888888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